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275" r:id="rId9"/>
    <p:sldId id="361" r:id="rId10"/>
    <p:sldId id="364" r:id="rId11"/>
    <p:sldId id="365" r:id="rId12"/>
    <p:sldId id="360" r:id="rId13"/>
    <p:sldId id="362" r:id="rId14"/>
    <p:sldId id="366" r:id="rId15"/>
    <p:sldId id="278" r:id="rId16"/>
    <p:sldId id="368" r:id="rId17"/>
    <p:sldId id="369" r:id="rId18"/>
    <p:sldId id="370" r:id="rId19"/>
    <p:sldId id="371" r:id="rId20"/>
    <p:sldId id="374" r:id="rId21"/>
    <p:sldId id="372" r:id="rId22"/>
    <p:sldId id="377" r:id="rId23"/>
    <p:sldId id="376" r:id="rId24"/>
    <p:sldId id="375" r:id="rId25"/>
    <p:sldId id="378" r:id="rId26"/>
    <p:sldId id="379" r:id="rId27"/>
    <p:sldId id="380" r:id="rId28"/>
    <p:sldId id="31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/>
              <a:t>Yerleştirme</a:t>
            </a:r>
            <a:r>
              <a:rPr lang="tr-TR" baseline="0" dirty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6D9B-4853-877C-3569AFBF1AFD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853-877C-3569AFB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/>
            <a:t>II.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% 60</a:t>
          </a:r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/>
            <a:t>I. </a:t>
          </a:r>
          <a:r>
            <a:rPr lang="tr-TR" sz="1600" b="1" dirty="0"/>
            <a:t>OTURUM</a:t>
          </a:r>
          <a:endParaRPr lang="tr-TR" b="1" dirty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/>
            <a:t>% 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29.09.2022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YKS</a:t>
            </a: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Türk Dili ve Edebiyatı- Sosyal Bilimler-1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Sosyal Bilimler-2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Coğ</a:t>
                      </a:r>
                      <a:r>
                        <a:rPr lang="tr-TR" sz="1100" dirty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Sözel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Matematik 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Sayısal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/>
                        <a:t>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Testlerin Ağırlıkları (%)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AYT (Alan</a:t>
                      </a:r>
                      <a:r>
                        <a:rPr lang="tr-TR" baseline="0" dirty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Adayın, Yerleşmeyi Hedeflediği Programın Puan Türleri</a:t>
                      </a:r>
                      <a:r>
                        <a:rPr lang="tr-TR" baseline="0" dirty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/>
                        <a:t>ALAN YETERLİLİK TESTLERİ </a:t>
                      </a:r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Türk Dili ve Edebiyatı- Sosyal Bilimler-1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Sosyal Bilimler-2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 Matematik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/>
                        <a:t>Fen Bilimleri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Puan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Sayısal + Eşit Ağırlık Puanı için</a:t>
                      </a:r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/>
                        <a:t>Sözel + Sayısal + Eşit Ağırlık  Puanı</a:t>
                      </a:r>
                      <a:r>
                        <a:rPr lang="tr-TR" baseline="0" dirty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343955" y="4737542"/>
            <a:ext cx="2168783" cy="15160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Haziran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0532" y="2923784"/>
            <a:ext cx="2222206" cy="14488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Haziran </a:t>
            </a:r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Pazar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90532" y="1247357"/>
            <a:ext cx="2009552" cy="12675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 Haziran Cumartesi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219" y="1560776"/>
            <a:ext cx="2365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588795" y="3227199"/>
            <a:ext cx="1942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88794" y="4851273"/>
            <a:ext cx="19428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DİL</a:t>
            </a:r>
          </a:p>
          <a:p>
            <a:pPr algn="ctr"/>
            <a:r>
              <a:rPr lang="tr-TR" sz="2400" dirty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24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5126B77D-3D46-4683-96AC-5CCE6FE34659}"/>
              </a:ext>
            </a:extLst>
          </p:cNvPr>
          <p:cNvSpPr/>
          <p:nvPr/>
        </p:nvSpPr>
        <p:spPr>
          <a:xfrm>
            <a:off x="3083629" y="164108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BADFBAE-7126-434B-B46D-3B131FDAF285}"/>
              </a:ext>
            </a:extLst>
          </p:cNvPr>
          <p:cNvSpPr/>
          <p:nvPr/>
        </p:nvSpPr>
        <p:spPr>
          <a:xfrm>
            <a:off x="3083630" y="3258446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FEFC8B3A-76F2-47EE-AFFE-C747C4C938A0}"/>
              </a:ext>
            </a:extLst>
          </p:cNvPr>
          <p:cNvSpPr/>
          <p:nvPr/>
        </p:nvSpPr>
        <p:spPr>
          <a:xfrm>
            <a:off x="3083630" y="5119433"/>
            <a:ext cx="839755" cy="61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D29760-76AD-4922-ADD4-C2596A4F3B5A}"/>
              </a:ext>
            </a:extLst>
          </p:cNvPr>
          <p:cNvSpPr txBox="1"/>
          <p:nvPr/>
        </p:nvSpPr>
        <p:spPr>
          <a:xfrm>
            <a:off x="7507094" y="1550113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258C5A-3EA5-4DA2-BF99-527A16C9E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38" y="1419819"/>
            <a:ext cx="888671" cy="88867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47EA6540-E636-499B-B843-0DA8B934B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79" y="3227199"/>
            <a:ext cx="888671" cy="88867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FE950A8D-3018-4E31-8B3A-5E734B8EA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3" y="5034579"/>
            <a:ext cx="888671" cy="888671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61DFF9B2-B56B-41F9-8DD3-3052522D3CAA}"/>
              </a:ext>
            </a:extLst>
          </p:cNvPr>
          <p:cNvSpPr txBox="1"/>
          <p:nvPr/>
        </p:nvSpPr>
        <p:spPr>
          <a:xfrm>
            <a:off x="7507094" y="3369576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10.15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CF981F8-B2DC-4B54-9D73-455B62C83021}"/>
              </a:ext>
            </a:extLst>
          </p:cNvPr>
          <p:cNvSpPr txBox="1"/>
          <p:nvPr/>
        </p:nvSpPr>
        <p:spPr>
          <a:xfrm>
            <a:off x="7507094" y="5155487"/>
            <a:ext cx="163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15.45</a:t>
            </a: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400" b="1" dirty="0">
                <a:solidFill>
                  <a:srgbClr val="002060"/>
                </a:solidFill>
              </a:rPr>
              <a:t>AYT ve YDT UYGULANIŞI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3000" b="1" dirty="0">
                <a:solidFill>
                  <a:srgbClr val="FF0000"/>
                </a:solidFill>
              </a:rPr>
              <a:t>AYT  18 Haziranda  pazar sabahı 10:15</a:t>
            </a: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YDT  19 Haziranda Pazar öğleden sonra 15:45</a:t>
            </a:r>
          </a:p>
          <a:p>
            <a:pPr marL="0" indent="0">
              <a:buNone/>
            </a:pPr>
            <a:endParaRPr lang="tr-TR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00" b="1" dirty="0">
                <a:solidFill>
                  <a:srgbClr val="FF0000"/>
                </a:solidFill>
              </a:rPr>
              <a:t>            </a:t>
            </a:r>
          </a:p>
          <a:p>
            <a:r>
              <a:rPr lang="tr-TR" sz="3000" dirty="0"/>
              <a:t>TYT’de 150 ve üstü ham puan alan adaylar 2. aşama sınavında (AYT) puan hesaplama hakkına sahip olacaklardır. </a:t>
            </a:r>
          </a:p>
        </p:txBody>
      </p:sp>
    </p:spTree>
    <p:extLst>
      <p:ext uri="{BB962C8B-B14F-4D97-AF65-F5344CB8AC3E}">
        <p14:creationId xmlns:p14="http://schemas.microsoft.com/office/powerpoint/2010/main" val="232566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Tıp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Beslenme ve Diyetetik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Bilgisayar ve Yazılım Mühendisliği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Dil ve Konuşma Terapisi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Dijital Oyun Tasarımı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Diş Hekimliği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Eczacılık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/>
                        <a:t>Ergoterapi</a:t>
                      </a:r>
                      <a:r>
                        <a:rPr lang="tr-TR" dirty="0"/>
                        <a:t> (Fakülte, Yüksek kul)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Fizyoterapi ve Rehabilitasyon (Fakülte-Yüksek Okul)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Genetik ve </a:t>
                      </a:r>
                      <a:r>
                        <a:rPr lang="tr-TR" dirty="0" err="1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Hemşirelik (Fakülte)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İç 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Kentsel Tasarım ve Peyzaj Mimarlığı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Mimarlık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/>
                        <a:t>Moleküler Biyoloji ve Genetik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Hukuk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Çocuk Gelişimi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Hizmet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Grafik Tasarım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Siyaset Bilimi ve 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İç Mimarlık ve Çevre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İktisadi ve İdari Bilimler Programları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İşletme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Kamu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Uluslararası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Moda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Psikoloji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Rehberlik ve Psikolojik Danışmanlık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Sınıf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/>
                        <a:t>Animasyon ve Oyun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Çizgi Film ve Animasyon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Halkla İlişkiler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İlahiyat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Okul Öncesi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Özel Eğitim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Rekreasyon Yönetimi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Sinema ve Televizyon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Sosyal Bilgiler Öğretmenliği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Türkçe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Tarih Öğretmenliği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Medya ve İletişim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İslam ve Din Bilimleri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/>
                        <a:t>Gastronomi ve Mutfak Sanatları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/>
            </a:p>
            <a:p>
              <a:pPr algn="ctr"/>
              <a:endParaRPr lang="tr-TR" sz="13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>
                <a:solidFill>
                  <a:srgbClr val="FFFF00"/>
                </a:solidFill>
              </a:rPr>
              <a:t>3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oturum </a:t>
            </a:r>
            <a:r>
              <a:rPr lang="tr-TR" sz="48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119C940-FE99-41AE-94EC-5839F9FA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Başlık 8">
            <a:extLst>
              <a:ext uri="{FF2B5EF4-FFF2-40B4-BE49-F238E27FC236}">
                <a16:creationId xmlns:a16="http://schemas.microsoft.com/office/drawing/2014/main" id="{074C770F-9757-4950-A098-D2AEF9EB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" y="136524"/>
            <a:ext cx="8855902" cy="641458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2022 – 2023 Eğitim Öğretim Yılında 11. Sınıfta Okutulacak</a:t>
            </a:r>
            <a: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Dersler </a:t>
            </a:r>
            <a:b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b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Ders Seçimleri</a:t>
            </a:r>
            <a:br>
              <a:rPr lang="tr-TR" b="1" dirty="0">
                <a:ln/>
                <a:solidFill>
                  <a:schemeClr val="accent4"/>
                </a:solidFill>
              </a:rPr>
            </a:br>
            <a:endParaRPr lang="tr-TR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1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51989-6179-4395-A93D-8DDCFA56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ORTAK DERSLER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AA7BA170-A797-4979-90B5-1DEC46784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00326"/>
              </p:ext>
            </p:extLst>
          </p:nvPr>
        </p:nvGraphicFramePr>
        <p:xfrm>
          <a:off x="497908" y="0"/>
          <a:ext cx="8483254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709">
                  <a:extLst>
                    <a:ext uri="{9D8B030D-6E8A-4147-A177-3AD203B41FA5}">
                      <a16:colId xmlns:a16="http://schemas.microsoft.com/office/drawing/2014/main" val="334421331"/>
                    </a:ext>
                  </a:extLst>
                </a:gridCol>
                <a:gridCol w="2313358">
                  <a:extLst>
                    <a:ext uri="{9D8B030D-6E8A-4147-A177-3AD203B41FA5}">
                      <a16:colId xmlns:a16="http://schemas.microsoft.com/office/drawing/2014/main" val="1011025880"/>
                    </a:ext>
                  </a:extLst>
                </a:gridCol>
                <a:gridCol w="1716066">
                  <a:extLst>
                    <a:ext uri="{9D8B030D-6E8A-4147-A177-3AD203B41FA5}">
                      <a16:colId xmlns:a16="http://schemas.microsoft.com/office/drawing/2014/main" val="1769534957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1871644010"/>
                    </a:ext>
                  </a:extLst>
                </a:gridCol>
                <a:gridCol w="2029217">
                  <a:extLst>
                    <a:ext uri="{9D8B030D-6E8A-4147-A177-3AD203B41FA5}">
                      <a16:colId xmlns:a16="http://schemas.microsoft.com/office/drawing/2014/main" val="118675673"/>
                    </a:ext>
                  </a:extLst>
                </a:gridCol>
              </a:tblGrid>
              <a:tr h="3112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S.N.</a:t>
                      </a: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DERSLER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SÖZ.</a:t>
                      </a:r>
                      <a:endParaRPr lang="tr-TR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TM</a:t>
                      </a:r>
                      <a:endParaRPr lang="tr-TR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SAY.</a:t>
                      </a:r>
                      <a:endParaRPr lang="tr-TR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extLst>
                  <a:ext uri="{0D108BD9-81ED-4DB2-BD59-A6C34878D82A}">
                    <a16:rowId xmlns:a16="http://schemas.microsoft.com/office/drawing/2014/main" val="114432842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 dirty="0">
                          <a:effectLst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BEDEN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 fontAlgn="t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1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1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65758930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 dirty="0">
                          <a:effectLst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SEÇ.BİYOLOJİ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854729720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SEÇMELİ COĞRAFYA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293112228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TÜRK DİLİ VE  EDB.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5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5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5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2479802680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SEÇ.TÜRK DİLİ VE  EDB.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88401831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SEÇ. OSMANLI TÜRKÇESİ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3143727343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SEÇ.PSİKOLOJİ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102986555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FELSEFE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515354491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 FİZİK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672775006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 KİMYA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215005578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 İLERİ MATEMATİK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</a:p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429100378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SEÇ.TEM. MATEMATİK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2267069508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236460915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SEÇ TARİH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tr-TR" sz="1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SEÇMELİ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4221658560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AKAİD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1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1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effectLst/>
                        </a:rPr>
                        <a:t>1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655040202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TEFSİR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604651066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KURAN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1" u="none" strike="noStrike" dirty="0"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4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054957844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HİT. VE MESL. UYGULAMA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2027556984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19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MESL.ARAPÇA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3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2432710928"/>
                  </a:ext>
                </a:extLst>
              </a:tr>
              <a:tr h="3147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u="none" strike="noStrike">
                          <a:effectLst/>
                        </a:rPr>
                        <a:t>20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>
                          <a:effectLst/>
                        </a:rPr>
                        <a:t>YABAN DİL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u="none" strike="noStrike" dirty="0">
                          <a:effectLst/>
                        </a:rPr>
                        <a:t>2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</a:t>
                      </a:r>
                    </a:p>
                  </a:txBody>
                  <a:tcPr marL="4292" marR="4292" marT="4292" marB="0"/>
                </a:tc>
                <a:extLst>
                  <a:ext uri="{0D108BD9-81ED-4DB2-BD59-A6C34878D82A}">
                    <a16:rowId xmlns:a16="http://schemas.microsoft.com/office/drawing/2014/main" val="1359088977"/>
                  </a:ext>
                </a:extLst>
              </a:tr>
              <a:tr h="2526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r-TR" sz="1400" b="0" u="none" strike="noStrike" dirty="0">
                          <a:effectLst/>
                        </a:rPr>
                        <a:t>TOPLAM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r>
                        <a:rPr lang="tr-TR" sz="1600" b="1" u="none" strike="noStrike" dirty="0">
                          <a:effectLst/>
                        </a:rPr>
                        <a:t>+24=40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r>
                        <a:rPr lang="tr-TR" sz="1600" b="1" u="none" strike="noStrike" dirty="0">
                          <a:effectLst/>
                        </a:rPr>
                        <a:t>+24=40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+24=40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92" marR="4292" marT="4292" marB="0" anchor="ctr"/>
                </a:tc>
                <a:extLst>
                  <a:ext uri="{0D108BD9-81ED-4DB2-BD59-A6C34878D82A}">
                    <a16:rowId xmlns:a16="http://schemas.microsoft.com/office/drawing/2014/main" val="457274717"/>
                  </a:ext>
                </a:extLst>
              </a:tr>
            </a:tbl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DBA80CB-FB9A-4F18-9B12-C517D93D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30046"/>
            <a:ext cx="2057400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6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3B0C9-B651-4D14-8C9E-AF3C864655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DERS SEÇİMİ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6EF516-1F22-46BA-8669-D5D5A6FF0B3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 BÖLÜM </a:t>
            </a:r>
            <a:r>
              <a:rPr lang="tr-TR" dirty="0"/>
              <a:t>(Edebiyat-3, Tarih-3, Coğrafya-4, T. Matematik-2, Psikoloji-2, Osmanlı Türkçesi-2)</a:t>
            </a:r>
          </a:p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EŞİT AĞIRLIK BÖLÜMÜ </a:t>
            </a:r>
            <a:r>
              <a:rPr lang="tr-TR" dirty="0"/>
              <a:t>(Edebiyat-3,  Tarih-3, Coğrafya-4, T. Matematik-2, İleri Matematik-5)</a:t>
            </a:r>
          </a:p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SAYISAL BÖLÜM </a:t>
            </a:r>
            <a:r>
              <a:rPr lang="tr-TR" dirty="0"/>
              <a:t>(İleri Matematik-6, Fizik-4, Kimya-3, Biyoloji-3</a:t>
            </a:r>
          </a:p>
          <a:p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 BÖLÜMÜ </a:t>
            </a:r>
            <a:r>
              <a:rPr lang="tr-TR" dirty="0"/>
              <a:t>(İngilizce-10, T. Matematik-2, Coğrafya-4)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71FD94C-0239-4F57-A424-BACBDDB3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68EE62-A381-4A18-B729-A7220276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897798E-6C32-46A6-B7FC-D28BBE8B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61" y="0"/>
            <a:ext cx="3985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6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1F7F5D-C95C-487D-9F09-FB310D8B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4144A22-90A3-4C92-B4FD-B59CCF1D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4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0FC67E4-A2E1-44FD-80D5-AC91B4B3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39B7D17-089B-4CE8-BBB9-0CB77D1D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090569" y="1208015"/>
            <a:ext cx="7202827" cy="20553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</a:p>
          <a:p>
            <a:pPr algn="ctr"/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SORULAR…</a:t>
            </a: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/>
                <a:t>Soru</a:t>
              </a:r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/>
                <a:t>Dakika</a:t>
              </a: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160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Soru Sayısı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80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/>
                <a:t>Sınav Süresi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% 17</a:t>
            </a: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% 33</a:t>
            </a: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% 17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</a:p>
            <a:p>
              <a:pPr algn="ctr"/>
              <a:r>
                <a:rPr lang="tr-TR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323" y="1077218"/>
            <a:ext cx="7886700" cy="13255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TYT PUANI İLE ASKER ve POLİS MESLEK </a:t>
            </a:r>
            <a:br>
              <a:rPr lang="tr-TR" sz="3200" b="1" dirty="0">
                <a:solidFill>
                  <a:srgbClr val="C00000"/>
                </a:solidFill>
              </a:rPr>
            </a:br>
            <a:r>
              <a:rPr lang="tr-TR" sz="3200" b="1" dirty="0">
                <a:solidFill>
                  <a:srgbClr val="C00000"/>
                </a:solidFill>
              </a:rPr>
              <a:t>YÜKSEKOKULU ÖN BAŞVURULARI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1873" y="2197553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600" dirty="0"/>
              <a:t>Astsubay Meslek Yüksekokulu seçim aşamasında kullanılacaktır. </a:t>
            </a:r>
          </a:p>
          <a:p>
            <a:pPr>
              <a:buFont typeface="Arial" charset="0"/>
              <a:buChar char="•"/>
            </a:pPr>
            <a:endParaRPr lang="tr-TR" sz="2600" dirty="0"/>
          </a:p>
          <a:p>
            <a:pPr>
              <a:buFont typeface="Arial" charset="0"/>
              <a:buChar char="•"/>
            </a:pPr>
            <a:r>
              <a:rPr lang="tr-TR" sz="2600" b="1" dirty="0">
                <a:solidFill>
                  <a:srgbClr val="FF0000"/>
                </a:solidFill>
              </a:rPr>
              <a:t>***Subaylık ve Astsubaylık ön başvuruları için adayların  Milli Savunma üniversitesi Sınavını (MSÜ) takip etmeleri gerekmektedir. ***</a:t>
            </a:r>
          </a:p>
          <a:p>
            <a:pPr>
              <a:buFont typeface="Arial" charset="0"/>
              <a:buChar char="•"/>
            </a:pPr>
            <a:endParaRPr lang="tr-TR" sz="2400" dirty="0"/>
          </a:p>
          <a:p>
            <a:r>
              <a:rPr lang="tr-TR" sz="2600" dirty="0"/>
              <a:t> Polis Meslek Yüksekokulu ön başvurusunda 250-270 arası ham puan kullanılacaktır.  </a:t>
            </a:r>
            <a:r>
              <a:rPr lang="tr-TR" sz="2600" b="1" dirty="0">
                <a:solidFill>
                  <a:srgbClr val="002060"/>
                </a:solidFill>
              </a:rPr>
              <a:t>2022 PMYO başvurusunda 2021 TYT puanı kullanılmaz, 2022 TYT puanı istenir.</a:t>
            </a:r>
          </a:p>
          <a:p>
            <a:endParaRPr lang="tr-T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552DDE-4448-46A6-A719-E28F59D765E8}"/>
              </a:ext>
            </a:extLst>
          </p:cNvPr>
          <p:cNvSpPr/>
          <p:nvPr/>
        </p:nvSpPr>
        <p:spPr>
          <a:xfrm>
            <a:off x="272038" y="526290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PUAN ORANLARI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0D02BC23-406D-4308-AC28-C1377D18EEF4}"/>
              </a:ext>
            </a:extLst>
          </p:cNvPr>
          <p:cNvGrpSpPr/>
          <p:nvPr/>
        </p:nvGrpSpPr>
        <p:grpSpPr>
          <a:xfrm>
            <a:off x="0" y="-12319"/>
            <a:ext cx="9144000" cy="1077218"/>
            <a:chOff x="-218536" y="-1046798"/>
            <a:chExt cx="12192000" cy="1436291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9ECDAE5-746C-4FC8-8767-76B4D11AF0E8}"/>
                </a:ext>
              </a:extLst>
            </p:cNvPr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1A16B8-481C-4461-B278-2921B0C51142}"/>
                </a:ext>
              </a:extLst>
            </p:cNvPr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60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rgbClr val="FF0000"/>
                  </a:solidFill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SÖZEL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SAYISAL </a:t>
            </a:r>
          </a:p>
          <a:p>
            <a:pPr algn="ctr"/>
            <a:r>
              <a:rPr lang="tr-TR" sz="2800" b="1" dirty="0"/>
              <a:t>PUAN</a:t>
            </a:r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DİL </a:t>
            </a:r>
          </a:p>
          <a:p>
            <a:pPr algn="ctr"/>
            <a:r>
              <a:rPr lang="tr-TR" sz="2800" b="1" dirty="0"/>
              <a:t>PUANI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>
                    <a:solidFill>
                      <a:srgbClr val="FFFF00"/>
                    </a:solidFill>
                  </a:rPr>
                  <a:t> </a:t>
                </a:r>
                <a:endParaRPr lang="tr-TR" sz="1000" b="1" dirty="0">
                  <a:solidFill>
                    <a:srgbClr val="FFFF00"/>
                  </a:solidFill>
                </a:endParaRPr>
              </a:p>
              <a:p>
                <a:r>
                  <a:rPr lang="tr-TR" sz="1300" b="1" dirty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 30</a:t>
                </a:r>
                <a:endParaRPr lang="tr-TR" sz="1600" b="1" dirty="0">
                  <a:solidFill>
                    <a:srgbClr val="FFFF00"/>
                  </a:solidFill>
                </a:endParaRPr>
              </a:p>
              <a:p>
                <a:r>
                  <a:rPr lang="tr-T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>
                  <a:solidFill>
                    <a:schemeClr val="bg1"/>
                  </a:solidFill>
                </a:rPr>
                <a:t>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>
                <a:solidFill>
                  <a:schemeClr val="bg1"/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</TotalTime>
  <Words>1278</Words>
  <Application>Microsoft Office PowerPoint</Application>
  <PresentationFormat>Ekran Gösterisi (4:3)</PresentationFormat>
  <Paragraphs>484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Adobe Heiti Std R</vt:lpstr>
      <vt:lpstr>Aharoni</vt:lpstr>
      <vt:lpstr>Arial</vt:lpstr>
      <vt:lpstr>Arial Black</vt:lpstr>
      <vt:lpstr>Bebas Neue</vt:lpstr>
      <vt:lpstr>Berlin Sans FB Demi</vt:lpstr>
      <vt:lpstr>Calibri</vt:lpstr>
      <vt:lpstr>Calibri Light</vt:lpstr>
      <vt:lpstr>Roboto Bk</vt:lpstr>
      <vt:lpstr>Times New Roman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TYT PUANI İLE ASKER ve POLİS MESLEK  YÜKSEKOKULU ÖN BAŞVURULARI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AYT ve YDT UYGULANIŞI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2022 – 2023 Eğitim Öğretim Yılında 11. Sınıfta Okutulacak Dersler  &amp; Ders Seçimleri </vt:lpstr>
      <vt:lpstr>ORTAK DERSLER</vt:lpstr>
      <vt:lpstr>DERS SEÇİMİ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Quadro</cp:lastModifiedBy>
  <cp:revision>127</cp:revision>
  <dcterms:created xsi:type="dcterms:W3CDTF">2015-11-06T18:34:53Z</dcterms:created>
  <dcterms:modified xsi:type="dcterms:W3CDTF">2022-09-29T12:44:54Z</dcterms:modified>
</cp:coreProperties>
</file>